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"/>
  </p:notesMasterIdLst>
  <p:sldIdLst>
    <p:sldId id="291" r:id="rId2"/>
    <p:sldId id="325" r:id="rId3"/>
    <p:sldId id="326" r:id="rId4"/>
    <p:sldId id="327" r:id="rId5"/>
    <p:sldId id="330" r:id="rId6"/>
    <p:sldId id="329" r:id="rId7"/>
    <p:sldId id="328" r:id="rId8"/>
    <p:sldId id="331" r:id="rId9"/>
    <p:sldId id="332" r:id="rId10"/>
    <p:sldId id="333" r:id="rId11"/>
    <p:sldId id="334" r:id="rId12"/>
    <p:sldId id="336" r:id="rId13"/>
    <p:sldId id="339" r:id="rId14"/>
    <p:sldId id="337" r:id="rId15"/>
    <p:sldId id="338" r:id="rId16"/>
    <p:sldId id="341" r:id="rId17"/>
    <p:sldId id="340" r:id="rId18"/>
  </p:sldIdLst>
  <p:sldSz cx="115220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5DBFF-6E19-460E-96D4-0EA9B69EA21C}" v="75" dt="2022-12-10T09:54:37.6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3164" autoAdjust="0"/>
  </p:normalViewPr>
  <p:slideViewPr>
    <p:cSldViewPr>
      <p:cViewPr varScale="1">
        <p:scale>
          <a:sx n="91" d="100"/>
          <a:sy n="91" d="100"/>
        </p:scale>
        <p:origin x="566" y="67"/>
      </p:cViewPr>
      <p:guideLst>
        <p:guide orient="horz" pos="2160"/>
        <p:guide pos="36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93E99-6D59-4FCE-84CA-7FF485B36D93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49275" y="685800"/>
            <a:ext cx="57594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9A355-BDD3-451C-BCE0-FF450E23E2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455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01" y="6400800"/>
            <a:ext cx="11519074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151907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987" y="758952"/>
            <a:ext cx="9505712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561" spc="-47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9605" y="4455620"/>
            <a:ext cx="9505712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68" cap="all" spc="189" baseline="0">
                <a:solidFill>
                  <a:schemeClr val="tx2"/>
                </a:solidFill>
                <a:latin typeface="+mj-lt"/>
              </a:defRPr>
            </a:lvl1pPr>
            <a:lvl2pPr marL="432100" indent="0" algn="ctr">
              <a:buNone/>
              <a:defRPr sz="2268"/>
            </a:lvl2pPr>
            <a:lvl3pPr marL="864199" indent="0" algn="ctr">
              <a:buNone/>
              <a:defRPr sz="2268"/>
            </a:lvl3pPr>
            <a:lvl4pPr marL="1296299" indent="0" algn="ctr">
              <a:buNone/>
              <a:defRPr sz="1890"/>
            </a:lvl4pPr>
            <a:lvl5pPr marL="1728399" indent="0" algn="ctr">
              <a:buNone/>
              <a:defRPr sz="1890"/>
            </a:lvl5pPr>
            <a:lvl6pPr marL="2160499" indent="0" algn="ctr">
              <a:buNone/>
              <a:defRPr sz="1890"/>
            </a:lvl6pPr>
            <a:lvl7pPr marL="2592598" indent="0" algn="ctr">
              <a:buNone/>
              <a:defRPr sz="1890"/>
            </a:lvl7pPr>
            <a:lvl8pPr marL="3024698" indent="0" algn="ctr">
              <a:buNone/>
              <a:defRPr sz="1890"/>
            </a:lvl8pPr>
            <a:lvl9pPr marL="3456798" indent="0" algn="ctr">
              <a:buNone/>
              <a:defRPr sz="189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9192-5161-4BAE-8201-D010CB003A3D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DED8-B851-48F1-8CDC-8B5401C1FD1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141300" y="4343400"/>
            <a:ext cx="933288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26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9192-5161-4BAE-8201-D010CB003A3D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DED8-B851-48F1-8CDC-8B5401C1F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12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01" y="6400800"/>
            <a:ext cx="11519074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151907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5485" y="414779"/>
            <a:ext cx="2484447" cy="5757421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143" y="414778"/>
            <a:ext cx="7309316" cy="5757422"/>
          </a:xfrm>
        </p:spPr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9192-5161-4BAE-8201-D010CB003A3D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DED8-B851-48F1-8CDC-8B5401C1F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95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9192-5161-4BAE-8201-D010CB003A3D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DED8-B851-48F1-8CDC-8B5401C1F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979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01" y="6400800"/>
            <a:ext cx="11519074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151907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987" y="758952"/>
            <a:ext cx="9505712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7561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987" y="4453128"/>
            <a:ext cx="9505712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268" cap="all" spc="189" baseline="0">
                <a:solidFill>
                  <a:schemeClr val="tx2"/>
                </a:solidFill>
                <a:latin typeface="+mj-lt"/>
              </a:defRPr>
            </a:lvl1pPr>
            <a:lvl2pPr marL="432100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2pPr>
            <a:lvl3pPr marL="864199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3pPr>
            <a:lvl4pPr marL="129629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72839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216049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59259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302469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45679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9192-5161-4BAE-8201-D010CB003A3D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DED8-B851-48F1-8CDC-8B5401C1FD1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141300" y="4343400"/>
            <a:ext cx="933288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25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36987" y="286604"/>
            <a:ext cx="9505712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6986" y="1845734"/>
            <a:ext cx="466644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76258" y="1845735"/>
            <a:ext cx="466644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9192-5161-4BAE-8201-D010CB003A3D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DED8-B851-48F1-8CDC-8B5401C1F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83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36987" y="286604"/>
            <a:ext cx="9505712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987" y="1846052"/>
            <a:ext cx="466644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890" b="0" cap="all" baseline="0">
                <a:solidFill>
                  <a:schemeClr val="tx2"/>
                </a:solidFill>
              </a:defRPr>
            </a:lvl1pPr>
            <a:lvl2pPr marL="432100" indent="0">
              <a:buNone/>
              <a:defRPr sz="1890" b="1"/>
            </a:lvl2pPr>
            <a:lvl3pPr marL="864199" indent="0">
              <a:buNone/>
              <a:defRPr sz="1701" b="1"/>
            </a:lvl3pPr>
            <a:lvl4pPr marL="1296299" indent="0">
              <a:buNone/>
              <a:defRPr sz="1512" b="1"/>
            </a:lvl4pPr>
            <a:lvl5pPr marL="1728399" indent="0">
              <a:buNone/>
              <a:defRPr sz="1512" b="1"/>
            </a:lvl5pPr>
            <a:lvl6pPr marL="2160499" indent="0">
              <a:buNone/>
              <a:defRPr sz="1512" b="1"/>
            </a:lvl6pPr>
            <a:lvl7pPr marL="2592598" indent="0">
              <a:buNone/>
              <a:defRPr sz="1512" b="1"/>
            </a:lvl7pPr>
            <a:lvl8pPr marL="3024698" indent="0">
              <a:buNone/>
              <a:defRPr sz="1512" b="1"/>
            </a:lvl8pPr>
            <a:lvl9pPr marL="3456798" indent="0">
              <a:buNone/>
              <a:defRPr sz="1512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6987" y="2582334"/>
            <a:ext cx="466644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76258" y="1846052"/>
            <a:ext cx="466644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890" b="0" cap="all" baseline="0">
                <a:solidFill>
                  <a:schemeClr val="tx2"/>
                </a:solidFill>
              </a:defRPr>
            </a:lvl1pPr>
            <a:lvl2pPr marL="432100" indent="0">
              <a:buNone/>
              <a:defRPr sz="1890" b="1"/>
            </a:lvl2pPr>
            <a:lvl3pPr marL="864199" indent="0">
              <a:buNone/>
              <a:defRPr sz="1701" b="1"/>
            </a:lvl3pPr>
            <a:lvl4pPr marL="1296299" indent="0">
              <a:buNone/>
              <a:defRPr sz="1512" b="1"/>
            </a:lvl4pPr>
            <a:lvl5pPr marL="1728399" indent="0">
              <a:buNone/>
              <a:defRPr sz="1512" b="1"/>
            </a:lvl5pPr>
            <a:lvl6pPr marL="2160499" indent="0">
              <a:buNone/>
              <a:defRPr sz="1512" b="1"/>
            </a:lvl6pPr>
            <a:lvl7pPr marL="2592598" indent="0">
              <a:buNone/>
              <a:defRPr sz="1512" b="1"/>
            </a:lvl7pPr>
            <a:lvl8pPr marL="3024698" indent="0">
              <a:buNone/>
              <a:defRPr sz="1512" b="1"/>
            </a:lvl8pPr>
            <a:lvl9pPr marL="3456798" indent="0">
              <a:buNone/>
              <a:defRPr sz="1512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76258" y="2582334"/>
            <a:ext cx="466644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9192-5161-4BAE-8201-D010CB003A3D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DED8-B851-48F1-8CDC-8B5401C1F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72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9192-5161-4BAE-8201-D010CB003A3D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DED8-B851-48F1-8CDC-8B5401C1F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44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01" y="6400800"/>
            <a:ext cx="11519074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151907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9192-5161-4BAE-8201-D010CB003A3D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DED8-B851-48F1-8CDC-8B5401C1F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23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38282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818077" y="0"/>
            <a:ext cx="6049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78" y="594359"/>
            <a:ext cx="3024545" cy="2286000"/>
          </a:xfrm>
        </p:spPr>
        <p:txBody>
          <a:bodyPr anchor="b">
            <a:normAutofit/>
          </a:bodyPr>
          <a:lstStyle>
            <a:lvl1pPr>
              <a:defRPr sz="3402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817" y="731520"/>
            <a:ext cx="6135505" cy="52578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2078" y="2926080"/>
            <a:ext cx="302454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418">
                <a:solidFill>
                  <a:srgbClr val="FFFFFF"/>
                </a:solidFill>
              </a:defRPr>
            </a:lvl1pPr>
            <a:lvl2pPr marL="432100" indent="0">
              <a:buNone/>
              <a:defRPr sz="1134"/>
            </a:lvl2pPr>
            <a:lvl3pPr marL="864199" indent="0">
              <a:buNone/>
              <a:defRPr sz="945"/>
            </a:lvl3pPr>
            <a:lvl4pPr marL="1296299" indent="0">
              <a:buNone/>
              <a:defRPr sz="851"/>
            </a:lvl4pPr>
            <a:lvl5pPr marL="1728399" indent="0">
              <a:buNone/>
              <a:defRPr sz="851"/>
            </a:lvl5pPr>
            <a:lvl6pPr marL="2160499" indent="0">
              <a:buNone/>
              <a:defRPr sz="851"/>
            </a:lvl6pPr>
            <a:lvl7pPr marL="2592598" indent="0">
              <a:buNone/>
              <a:defRPr sz="851"/>
            </a:lvl7pPr>
            <a:lvl8pPr marL="3024698" indent="0">
              <a:buNone/>
              <a:defRPr sz="851"/>
            </a:lvl8pPr>
            <a:lvl9pPr marL="3456798" indent="0">
              <a:buNone/>
              <a:defRPr sz="85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9933" y="6459786"/>
            <a:ext cx="2474628" cy="365125"/>
          </a:xfrm>
        </p:spPr>
        <p:txBody>
          <a:bodyPr/>
          <a:lstStyle>
            <a:lvl1pPr algn="l">
              <a:defRPr/>
            </a:lvl1pPr>
          </a:lstStyle>
          <a:p>
            <a:fld id="{75C49192-5161-4BAE-8201-D010CB003A3D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36817" y="6459786"/>
            <a:ext cx="4392791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93DED8-B851-48F1-8CDC-8B5401C1F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85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151907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151907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987" y="5074920"/>
            <a:ext cx="9557561" cy="822960"/>
          </a:xfrm>
        </p:spPr>
        <p:txBody>
          <a:bodyPr lIns="91440" tIns="0" rIns="91440" bIns="0" anchor="b">
            <a:noAutofit/>
          </a:bodyPr>
          <a:lstStyle>
            <a:lvl1pPr>
              <a:defRPr sz="3402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1522061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024">
                <a:solidFill>
                  <a:schemeClr val="bg1"/>
                </a:solidFill>
              </a:defRPr>
            </a:lvl1pPr>
            <a:lvl2pPr marL="432100" indent="0">
              <a:buNone/>
              <a:defRPr sz="2646"/>
            </a:lvl2pPr>
            <a:lvl3pPr marL="864199" indent="0">
              <a:buNone/>
              <a:defRPr sz="2268"/>
            </a:lvl3pPr>
            <a:lvl4pPr marL="1296299" indent="0">
              <a:buNone/>
              <a:defRPr sz="1890"/>
            </a:lvl4pPr>
            <a:lvl5pPr marL="1728399" indent="0">
              <a:buNone/>
              <a:defRPr sz="1890"/>
            </a:lvl5pPr>
            <a:lvl6pPr marL="2160499" indent="0">
              <a:buNone/>
              <a:defRPr sz="1890"/>
            </a:lvl6pPr>
            <a:lvl7pPr marL="2592598" indent="0">
              <a:buNone/>
              <a:defRPr sz="1890"/>
            </a:lvl7pPr>
            <a:lvl8pPr marL="3024698" indent="0">
              <a:buNone/>
              <a:defRPr sz="1890"/>
            </a:lvl8pPr>
            <a:lvl9pPr marL="3456798" indent="0">
              <a:buNone/>
              <a:defRPr sz="189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6987" y="5907023"/>
            <a:ext cx="9557561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567"/>
              </a:spcAft>
              <a:buNone/>
              <a:defRPr sz="1418">
                <a:solidFill>
                  <a:srgbClr val="FFFFFF"/>
                </a:solidFill>
              </a:defRPr>
            </a:lvl1pPr>
            <a:lvl2pPr marL="432100" indent="0">
              <a:buNone/>
              <a:defRPr sz="1134"/>
            </a:lvl2pPr>
            <a:lvl3pPr marL="864199" indent="0">
              <a:buNone/>
              <a:defRPr sz="945"/>
            </a:lvl3pPr>
            <a:lvl4pPr marL="1296299" indent="0">
              <a:buNone/>
              <a:defRPr sz="851"/>
            </a:lvl4pPr>
            <a:lvl5pPr marL="1728399" indent="0">
              <a:buNone/>
              <a:defRPr sz="851"/>
            </a:lvl5pPr>
            <a:lvl6pPr marL="2160499" indent="0">
              <a:buNone/>
              <a:defRPr sz="851"/>
            </a:lvl6pPr>
            <a:lvl7pPr marL="2592598" indent="0">
              <a:buNone/>
              <a:defRPr sz="851"/>
            </a:lvl7pPr>
            <a:lvl8pPr marL="3024698" indent="0">
              <a:buNone/>
              <a:defRPr sz="851"/>
            </a:lvl8pPr>
            <a:lvl9pPr marL="3456798" indent="0">
              <a:buNone/>
              <a:defRPr sz="85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9192-5161-4BAE-8201-D010CB003A3D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DED8-B851-48F1-8CDC-8B5401C1F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45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152207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1522076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6987" y="286604"/>
            <a:ext cx="9505712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987" y="1845734"/>
            <a:ext cx="9505712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987" y="6459786"/>
            <a:ext cx="2336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1">
                <a:solidFill>
                  <a:srgbClr val="FFFFFF"/>
                </a:solidFill>
              </a:defRPr>
            </a:lvl1pPr>
          </a:lstStyle>
          <a:p>
            <a:fld id="{75C49192-5161-4BAE-8201-D010CB003A3D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3637" y="6459786"/>
            <a:ext cx="4557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1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56449" y="6459786"/>
            <a:ext cx="1239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rgbClr val="FFFFFF"/>
                </a:solidFill>
              </a:defRPr>
            </a:lvl1pPr>
          </a:lstStyle>
          <a:p>
            <a:fld id="{C593DED8-B851-48F1-8CDC-8B5401C1FD1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27950" y="1737845"/>
            <a:ext cx="94192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19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864199" rtl="0" eaLnBrk="1" latinLnBrk="0" hangingPunct="1">
        <a:lnSpc>
          <a:spcPct val="85000"/>
        </a:lnSpc>
        <a:spcBef>
          <a:spcPct val="0"/>
        </a:spcBef>
        <a:buNone/>
        <a:defRPr sz="4536" kern="1200" spc="-47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86420" indent="-86420" algn="l" defTabSz="864199" rtl="0" eaLnBrk="1" latinLnBrk="0" hangingPunct="1">
        <a:lnSpc>
          <a:spcPct val="90000"/>
        </a:lnSpc>
        <a:spcBef>
          <a:spcPts val="1134"/>
        </a:spcBef>
        <a:spcAft>
          <a:spcPts val="189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9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62964" indent="-172840" algn="l" defTabSz="86419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Font typeface="Calibri" pitchFamily="34" charset="0"/>
        <a:buChar char="◦"/>
        <a:defRPr sz="17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35804" indent="-172840" algn="l" defTabSz="86419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Font typeface="Calibri" pitchFamily="34" charset="0"/>
        <a:buChar char="◦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08644" indent="-172840" algn="l" defTabSz="86419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Font typeface="Calibri" pitchFamily="34" charset="0"/>
        <a:buChar char="◦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1483" indent="-172840" algn="l" defTabSz="86419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Font typeface="Calibri" pitchFamily="34" charset="0"/>
        <a:buChar char="◦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39610" indent="-216050" algn="l" defTabSz="86419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Font typeface="Calibri" pitchFamily="34" charset="0"/>
        <a:buChar char="◦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28630" indent="-216050" algn="l" defTabSz="86419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Font typeface="Calibri" pitchFamily="34" charset="0"/>
        <a:buChar char="◦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17650" indent="-216050" algn="l" defTabSz="86419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Font typeface="Calibri" pitchFamily="34" charset="0"/>
        <a:buChar char="◦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06670" indent="-216050" algn="l" defTabSz="86419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Font typeface="Calibri" pitchFamily="34" charset="0"/>
        <a:buChar char="◦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199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100" algn="l" defTabSz="864199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199" algn="l" defTabSz="864199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299" algn="l" defTabSz="864199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399" algn="l" defTabSz="864199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499" algn="l" defTabSz="864199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598" algn="l" defTabSz="864199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698" algn="l" defTabSz="864199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798" algn="l" defTabSz="864199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0800000" flipV="1">
            <a:off x="7160265" y="4387614"/>
            <a:ext cx="3480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/>
              <a:t>Rezident</a:t>
            </a:r>
            <a:r>
              <a:rPr lang="de-DE" sz="2000" b="1" dirty="0"/>
              <a:t> </a:t>
            </a:r>
            <a:r>
              <a:rPr lang="de-DE" sz="2000" b="1" dirty="0" err="1"/>
              <a:t>Kardioloq</a:t>
            </a:r>
            <a:r>
              <a:rPr lang="de-DE" sz="2000" b="1" dirty="0"/>
              <a:t> </a:t>
            </a:r>
            <a:r>
              <a:rPr lang="en-US" sz="2000" b="1" dirty="0"/>
              <a:t>   </a:t>
            </a:r>
            <a:endParaRPr lang="de-DE" sz="2000" b="1" dirty="0"/>
          </a:p>
          <a:p>
            <a:r>
              <a:rPr lang="de-DE" sz="2000" b="1" dirty="0" err="1"/>
              <a:t>Ruhəngiz</a:t>
            </a:r>
            <a:r>
              <a:rPr lang="de-DE" sz="2000" b="1" dirty="0"/>
              <a:t> </a:t>
            </a:r>
            <a:r>
              <a:rPr lang="de-DE" sz="2000" b="1" dirty="0" err="1"/>
              <a:t>Hüseynova</a:t>
            </a:r>
            <a:endParaRPr lang="az-Latn-AZ" sz="2000" b="1" dirty="0"/>
          </a:p>
          <a:p>
            <a:r>
              <a:rPr lang="de-DE" sz="2000" b="1" dirty="0" err="1"/>
              <a:t>PhD</a:t>
            </a:r>
            <a:r>
              <a:rPr lang="de-DE" sz="2000" b="1" dirty="0"/>
              <a:t>. </a:t>
            </a:r>
            <a:r>
              <a:rPr lang="de-DE" sz="2000" b="1" dirty="0" err="1"/>
              <a:t>Qalib</a:t>
            </a:r>
            <a:r>
              <a:rPr lang="de-DE" sz="2000" b="1" dirty="0"/>
              <a:t> </a:t>
            </a:r>
            <a:r>
              <a:rPr lang="de-DE" sz="2000" b="1" dirty="0" err="1"/>
              <a:t>Imanov</a:t>
            </a:r>
            <a:endParaRPr lang="az-Latn-AZ" sz="2000" b="1" dirty="0"/>
          </a:p>
        </p:txBody>
      </p:sp>
      <p:sp>
        <p:nvSpPr>
          <p:cNvPr id="2" name="AutoShape 2" descr="Related image"/>
          <p:cNvSpPr>
            <a:spLocks noChangeAspect="1" noChangeArrowheads="1"/>
          </p:cNvSpPr>
          <p:nvPr/>
        </p:nvSpPr>
        <p:spPr bwMode="auto">
          <a:xfrm>
            <a:off x="196036" y="-144463"/>
            <a:ext cx="38406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Related image"/>
          <p:cNvSpPr>
            <a:spLocks noChangeAspect="1" noChangeArrowheads="1"/>
          </p:cNvSpPr>
          <p:nvPr/>
        </p:nvSpPr>
        <p:spPr bwMode="auto">
          <a:xfrm>
            <a:off x="388070" y="7939"/>
            <a:ext cx="38406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008509" y="1512456"/>
            <a:ext cx="9577064" cy="2066636"/>
          </a:xfrm>
        </p:spPr>
        <p:txBody>
          <a:bodyPr>
            <a:noAutofit/>
          </a:bodyPr>
          <a:lstStyle/>
          <a:p>
            <a:r>
              <a:rPr lang="de-DE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Normal koronar </a:t>
            </a:r>
            <a:r>
              <a:rPr lang="de-DE" sz="36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qan</a:t>
            </a:r>
            <a:r>
              <a:rPr lang="de-DE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6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dövranı</a:t>
            </a:r>
            <a:r>
              <a:rPr lang="de-DE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6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və</a:t>
            </a:r>
            <a:r>
              <a:rPr lang="de-DE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6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sol</a:t>
            </a:r>
            <a:r>
              <a:rPr lang="de-DE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6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mədəcik</a:t>
            </a:r>
            <a:r>
              <a:rPr lang="de-DE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6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trombu</a:t>
            </a:r>
            <a:endParaRPr lang="ru-RU" sz="40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7B4D3E8-5A6C-D5F4-96B5-B83D15EA8EB8}"/>
              </a:ext>
            </a:extLst>
          </p:cNvPr>
          <p:cNvSpPr txBox="1"/>
          <p:nvPr/>
        </p:nvSpPr>
        <p:spPr>
          <a:xfrm>
            <a:off x="4846782" y="255457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3761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45F24-8218-FF1D-9CB3-5DBB4333B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Kardiak</a:t>
            </a:r>
            <a:r>
              <a:rPr lang="de-DE" dirty="0"/>
              <a:t> MRT</a:t>
            </a:r>
          </a:p>
        </p:txBody>
      </p:sp>
      <p:pic>
        <p:nvPicPr>
          <p:cNvPr id="4" name="AUTO_FUNCTION_1">
            <a:hlinkClick r:id="" action="ppaction://media"/>
            <a:extLst>
              <a:ext uri="{FF2B5EF4-FFF2-40B4-BE49-F238E27FC236}">
                <a16:creationId xmlns:a16="http://schemas.microsoft.com/office/drawing/2014/main" id="{C82C38E0-BF09-4D5A-BB73-2765BEAE5E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0250" y="1831886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17234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5A4384-E7B2-C73B-C77C-D9B4DD68B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Müalicə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1FB456-41C2-C41B-4373-176E956F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86360" indent="-86360"/>
            <a:r>
              <a:rPr lang="de-DE" sz="2800" dirty="0" err="1">
                <a:solidFill>
                  <a:srgbClr val="FF0000"/>
                </a:solidFill>
              </a:rPr>
              <a:t>Məqsəd</a:t>
            </a:r>
            <a:r>
              <a:rPr lang="de-DE" sz="2800" dirty="0">
                <a:solidFill>
                  <a:srgbClr val="FF0000"/>
                </a:solidFill>
              </a:rPr>
              <a:t>- </a:t>
            </a:r>
            <a:r>
              <a:rPr lang="de-DE" sz="2800" dirty="0" err="1">
                <a:solidFill>
                  <a:srgbClr val="FF0000"/>
                </a:solidFill>
              </a:rPr>
              <a:t>tromboembolik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fəsadların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qarşısının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alınması</a:t>
            </a:r>
            <a:r>
              <a:rPr lang="de-DE" sz="2800" dirty="0">
                <a:solidFill>
                  <a:srgbClr val="FF0000"/>
                </a:solidFill>
              </a:rPr>
              <a:t>.</a:t>
            </a:r>
            <a:endParaRPr lang="de-DE" sz="2800">
              <a:solidFill>
                <a:srgbClr val="FF0000"/>
              </a:solidFill>
              <a:cs typeface="Calibri"/>
            </a:endParaRPr>
          </a:p>
          <a:p>
            <a:pPr marL="86360" indent="-86360">
              <a:buFont typeface="Courier New" panose="020F0502020204030204" pitchFamily="34" charset="0"/>
              <a:buChar char="o"/>
            </a:pPr>
            <a:r>
              <a:rPr lang="de-DE" sz="2400" dirty="0" err="1"/>
              <a:t>Rivaroksaban</a:t>
            </a:r>
            <a:r>
              <a:rPr lang="de-DE" sz="2400" dirty="0"/>
              <a:t> 20 mg /d + ASA 75 mg/d+ PPI</a:t>
            </a:r>
            <a:endParaRPr lang="de-DE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481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24C91-3ED7-1524-CD49-EFA06B37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87" y="286604"/>
            <a:ext cx="9505712" cy="890041"/>
          </a:xfrm>
        </p:spPr>
        <p:txBody>
          <a:bodyPr/>
          <a:lstStyle/>
          <a:p>
            <a:r>
              <a:rPr lang="de-DE" dirty="0" err="1"/>
              <a:t>Müzakirə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45AAD3-6428-555D-0DFB-BCAFA9158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074" y="1177190"/>
            <a:ext cx="6453653" cy="5130416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2E2E2E"/>
                </a:solidFill>
                <a:latin typeface="NexusSerif"/>
              </a:rPr>
              <a:t>- Normal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atım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fraksiyası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olan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xəstələrdə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sol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mədəcik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trombunun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yaranması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olduqca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nadirdir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. </a:t>
            </a:r>
            <a:endParaRPr lang="de-DE"/>
          </a:p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2E2E2E"/>
                </a:solidFill>
                <a:latin typeface="NexusSerif"/>
              </a:rPr>
              <a:t>- 2020-ci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ildə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çap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olunmuş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reportlarda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həmin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dövrə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qədər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sadəcə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31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belə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klinik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hala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rast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gəlinmişdir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;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ortalama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yaş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43,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kişilərin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sayı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qadınların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sayından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bir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qədər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artıq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olmuşdur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.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Xəstələrin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əksəriyətində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  (87%)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embolik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ağırlaşmalar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rast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gəlinmişdir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.</a:t>
            </a:r>
          </a:p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2E2E2E"/>
                </a:solidFill>
                <a:latin typeface="NexusSerif"/>
              </a:rPr>
              <a:t>- 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Sol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mədəcik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apeksi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bu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qrup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xəstələrdə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(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eləcədə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sol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mədəcik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infarktı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sonrası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)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trombun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ən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çox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rast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gəlindiyi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nahiyədir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.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Eləcədə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septumda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və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mitral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qapaq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aparataında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da rast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gəlinə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bilər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. </a:t>
            </a:r>
            <a:endParaRPr lang="de-DE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/>
            </a:endParaRPr>
          </a:p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2E2E2E"/>
                </a:solidFill>
                <a:latin typeface="NexusSerif"/>
              </a:rPr>
              <a:t>-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Bu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xəstələrin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əksəriyətində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tromboz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riskini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artıran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altda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yatan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yanaşı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xəstəliklər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aşkar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olunmuşdur</a:t>
            </a:r>
            <a:r>
              <a:rPr lang="de-DE" sz="1850" b="0" i="0" dirty="0">
                <a:solidFill>
                  <a:srgbClr val="2E2E2E"/>
                </a:solidFill>
                <a:effectLst/>
                <a:latin typeface="NexusSerif"/>
              </a:rPr>
              <a:t>.</a:t>
            </a:r>
          </a:p>
          <a:p>
            <a:pPr marL="86360" indent="-86360">
              <a:buFontTx/>
              <a:buChar char="-"/>
            </a:pPr>
            <a:endParaRPr lang="de-DE" dirty="0">
              <a:cs typeface="Calibri" panose="020F0502020204030204"/>
            </a:endParaRP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732DDD4F-6317-1A82-06FC-2D851C273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44" y="1471814"/>
            <a:ext cx="4554970" cy="313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6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D9BBC7-6BFD-2AAE-BAC5-BCB18B643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87" y="286604"/>
            <a:ext cx="9505712" cy="1237395"/>
          </a:xfrm>
        </p:spPr>
        <p:txBody>
          <a:bodyPr/>
          <a:lstStyle/>
          <a:p>
            <a:r>
              <a:rPr lang="de-DE" dirty="0" err="1"/>
              <a:t>Hematoloji</a:t>
            </a:r>
            <a:r>
              <a:rPr lang="de-DE" dirty="0"/>
              <a:t> </a:t>
            </a:r>
            <a:r>
              <a:rPr lang="de-DE" dirty="0" err="1"/>
              <a:t>dəyərləndirmə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3B19E7-C5E7-6A48-D164-C5837DD7B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61" y="1845734"/>
            <a:ext cx="6836715" cy="3274906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/>
              <a:t>- 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Protein S </a:t>
            </a:r>
            <a:r>
              <a:rPr lang="de-DE" sz="2400" b="0" i="0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və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de-DE" sz="2400" b="0" i="0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protein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C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aktivlik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səviyəsi</a:t>
            </a:r>
            <a:endParaRPr lang="de-DE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-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400" b="0" i="0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Factor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V Leiden </a:t>
            </a:r>
            <a:r>
              <a:rPr lang="de-DE" sz="2400" b="0" i="0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və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de-DE" sz="2400" b="0" i="0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factor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II gen </a:t>
            </a:r>
            <a:r>
              <a:rPr lang="de-DE" sz="2400" b="0" i="0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mutasiyaları</a:t>
            </a:r>
            <a:endParaRPr lang="de-DE" sz="2400" b="0" i="0" dirty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marL="86360" indent="-86360">
              <a:buFont typeface="Wingdings"/>
              <a:buChar char="q"/>
            </a:pP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el-GR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β-2 </a:t>
            </a:r>
            <a:r>
              <a:rPr lang="de-DE" sz="2400" b="0" i="0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qlikoprotein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de-DE" sz="2400" b="0" i="0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immunoqlobulin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G (</a:t>
            </a:r>
            <a:r>
              <a:rPr lang="de-DE" sz="2400" b="0" i="0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IgG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) and IgM </a:t>
            </a:r>
            <a:r>
              <a:rPr lang="de-DE" sz="2400" b="0" i="0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anticisimləri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de-DE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/>
            </a:endParaRPr>
          </a:p>
          <a:p>
            <a:pPr marL="86360" indent="-86360">
              <a:buFont typeface="Wingdings"/>
              <a:buChar char="q"/>
            </a:pP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anti-</a:t>
            </a:r>
            <a:r>
              <a:rPr lang="de-DE" sz="2400" b="0" i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cardiolipin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de-DE" sz="2400" b="0" i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IgG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de-DE" sz="2400" b="0" i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və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IgM</a:t>
            </a: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de-DE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/>
            </a:endParaRPr>
          </a:p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de-DE" sz="2400" b="0" i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lupus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de-DE" sz="2400" b="0" i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antikoaqulantları</a:t>
            </a:r>
            <a:endParaRPr lang="de-DE" sz="2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4217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22B598-0839-BDF0-6609-16901EAA1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Normal (</a:t>
            </a:r>
            <a:r>
              <a:rPr lang="de-DE" dirty="0" err="1"/>
              <a:t>və</a:t>
            </a:r>
            <a:r>
              <a:rPr lang="de-DE" dirty="0"/>
              <a:t> </a:t>
            </a:r>
            <a:r>
              <a:rPr lang="de-DE" dirty="0" err="1"/>
              <a:t>ya</a:t>
            </a:r>
            <a:r>
              <a:rPr lang="de-DE" dirty="0"/>
              <a:t> </a:t>
            </a:r>
            <a:r>
              <a:rPr lang="de-DE" dirty="0" err="1"/>
              <a:t>nonobstruktiv</a:t>
            </a:r>
            <a:r>
              <a:rPr lang="de-DE" dirty="0"/>
              <a:t>) koronar </a:t>
            </a:r>
            <a:r>
              <a:rPr lang="de-DE" dirty="0" err="1"/>
              <a:t>arteriyalar</a:t>
            </a:r>
            <a:r>
              <a:rPr lang="de-DE" dirty="0"/>
              <a:t> </a:t>
            </a:r>
            <a:r>
              <a:rPr lang="de-DE" dirty="0" err="1"/>
              <a:t>və</a:t>
            </a:r>
            <a:r>
              <a:rPr lang="de-DE" dirty="0"/>
              <a:t> normal LVEF </a:t>
            </a:r>
            <a:r>
              <a:rPr lang="de-DE" dirty="0" err="1"/>
              <a:t>olanlarda</a:t>
            </a:r>
            <a:r>
              <a:rPr lang="de-DE" dirty="0"/>
              <a:t> </a:t>
            </a:r>
            <a:r>
              <a:rPr lang="de-DE" dirty="0" err="1"/>
              <a:t>indiyə</a:t>
            </a:r>
            <a:r>
              <a:rPr lang="de-DE" dirty="0"/>
              <a:t> </a:t>
            </a:r>
            <a:r>
              <a:rPr lang="de-DE" dirty="0" err="1"/>
              <a:t>qədər</a:t>
            </a:r>
            <a:r>
              <a:rPr lang="de-DE" dirty="0"/>
              <a:t> </a:t>
            </a:r>
            <a:r>
              <a:rPr lang="de-DE" dirty="0" err="1"/>
              <a:t>qeydə</a:t>
            </a:r>
            <a:r>
              <a:rPr lang="de-DE" dirty="0"/>
              <a:t> </a:t>
            </a:r>
            <a:r>
              <a:rPr lang="de-DE" dirty="0" err="1"/>
              <a:t>alınmış</a:t>
            </a:r>
            <a:r>
              <a:rPr lang="de-DE" dirty="0"/>
              <a:t> </a:t>
            </a:r>
            <a:r>
              <a:rPr lang="de-DE" dirty="0" err="1"/>
              <a:t>xəstəliklər</a:t>
            </a:r>
            <a:endParaRPr lang="de-DE" dirty="0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BAC83E85-3D84-3463-3E5F-711BD2758C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496659"/>
              </p:ext>
            </p:extLst>
          </p:nvPr>
        </p:nvGraphicFramePr>
        <p:xfrm>
          <a:off x="1036638" y="1846263"/>
          <a:ext cx="9505950" cy="45008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52975">
                  <a:extLst>
                    <a:ext uri="{9D8B030D-6E8A-4147-A177-3AD203B41FA5}">
                      <a16:colId xmlns:a16="http://schemas.microsoft.com/office/drawing/2014/main" val="3582307457"/>
                    </a:ext>
                  </a:extLst>
                </a:gridCol>
                <a:gridCol w="4752975">
                  <a:extLst>
                    <a:ext uri="{9D8B030D-6E8A-4147-A177-3AD203B41FA5}">
                      <a16:colId xmlns:a16="http://schemas.microsoft.com/office/drawing/2014/main" val="907285586"/>
                    </a:ext>
                  </a:extLst>
                </a:gridCol>
              </a:tblGrid>
              <a:tr h="1562770">
                <a:tc>
                  <a:txBody>
                    <a:bodyPr/>
                    <a:lstStyle/>
                    <a:p>
                      <a:r>
                        <a:rPr lang="de-DE" sz="1400" dirty="0" err="1">
                          <a:effectLst/>
                        </a:rPr>
                        <a:t>Iltihabi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vəziyətlər</a:t>
                      </a:r>
                      <a:endParaRPr lang="de-DE" sz="1400" dirty="0">
                        <a:effectLst/>
                      </a:endParaRPr>
                    </a:p>
                  </a:txBody>
                  <a:tcPr marL="2650" marR="2650" marT="2891" marB="2891"/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effectLst/>
                        </a:rPr>
                        <a:t>Birləşdirici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toxuma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xəstəlikləri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 err="1">
                          <a:effectLst/>
                        </a:rPr>
                        <a:t>Xoralı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Kolit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 err="1">
                          <a:effectLst/>
                        </a:rPr>
                        <a:t>Revmatoid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Artrit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 err="1">
                          <a:effectLst/>
                        </a:rPr>
                        <a:t>Kron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xəstəliyi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 err="1">
                          <a:effectLst/>
                        </a:rPr>
                        <a:t>Takayasu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arteriti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 err="1">
                          <a:effectLst/>
                        </a:rPr>
                        <a:t>Kəskin</a:t>
                      </a:r>
                      <a:r>
                        <a:rPr lang="de-DE" sz="1400" dirty="0">
                          <a:effectLst/>
                        </a:rPr>
                        <a:t> febril </a:t>
                      </a:r>
                      <a:r>
                        <a:rPr lang="de-DE" sz="1400" dirty="0" err="1">
                          <a:effectLst/>
                        </a:rPr>
                        <a:t>neytrofilik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dermatomiazit</a:t>
                      </a:r>
                      <a:r>
                        <a:rPr lang="de-DE" sz="1400" dirty="0">
                          <a:effectLst/>
                        </a:rPr>
                        <a:t> (Sweet </a:t>
                      </a:r>
                      <a:r>
                        <a:rPr lang="de-DE" sz="1400" dirty="0" err="1">
                          <a:effectLst/>
                        </a:rPr>
                        <a:t>syndrome</a:t>
                      </a:r>
                      <a:r>
                        <a:rPr lang="de-DE" sz="1400" dirty="0">
                          <a:effectLst/>
                        </a:rPr>
                        <a:t>)</a:t>
                      </a:r>
                    </a:p>
                  </a:txBody>
                  <a:tcPr marL="2650" marR="2650" marT="2891" marB="2891"/>
                </a:tc>
                <a:extLst>
                  <a:ext uri="{0D108BD9-81ED-4DB2-BD59-A6C34878D82A}">
                    <a16:rowId xmlns:a16="http://schemas.microsoft.com/office/drawing/2014/main" val="708128842"/>
                  </a:ext>
                </a:extLst>
              </a:tr>
              <a:tr h="949481">
                <a:tc>
                  <a:txBody>
                    <a:bodyPr/>
                    <a:lstStyle/>
                    <a:p>
                      <a:r>
                        <a:rPr lang="de-DE" sz="1400" dirty="0" err="1">
                          <a:effectLst/>
                        </a:rPr>
                        <a:t>Şiş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xəstəlikləri</a:t>
                      </a:r>
                      <a:endParaRPr lang="de-DE" sz="1400" dirty="0">
                        <a:effectLst/>
                      </a:endParaRPr>
                    </a:p>
                  </a:txBody>
                  <a:tcPr marL="2650" marR="2650" marT="2891" marB="2891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Süd </a:t>
                      </a:r>
                      <a:r>
                        <a:rPr lang="de-DE" sz="1400" dirty="0" err="1">
                          <a:effectLst/>
                        </a:rPr>
                        <a:t>vəzi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xərçəngi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 err="1">
                          <a:effectLst/>
                        </a:rPr>
                        <a:t>Mieloleykoz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>
                          <a:effectLst/>
                        </a:rPr>
                        <a:t>Metastatik </a:t>
                      </a:r>
                      <a:r>
                        <a:rPr lang="de-DE" sz="1400" dirty="0" err="1">
                          <a:effectLst/>
                        </a:rPr>
                        <a:t>ağciyər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xərçəngi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>
                          <a:effectLst/>
                        </a:rPr>
                        <a:t>T-</a:t>
                      </a:r>
                      <a:r>
                        <a:rPr lang="de-DE" sz="1400" dirty="0" err="1">
                          <a:effectLst/>
                        </a:rPr>
                        <a:t>hüceyrəli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Limfoma</a:t>
                      </a:r>
                      <a:endParaRPr lang="de-DE" sz="1400" dirty="0">
                        <a:effectLst/>
                      </a:endParaRPr>
                    </a:p>
                  </a:txBody>
                  <a:tcPr marL="2650" marR="2650" marT="2891" marB="2891"/>
                </a:tc>
                <a:extLst>
                  <a:ext uri="{0D108BD9-81ED-4DB2-BD59-A6C34878D82A}">
                    <a16:rowId xmlns:a16="http://schemas.microsoft.com/office/drawing/2014/main" val="1905784836"/>
                  </a:ext>
                </a:extLst>
              </a:tr>
              <a:tr h="619247">
                <a:tc>
                  <a:txBody>
                    <a:bodyPr/>
                    <a:lstStyle/>
                    <a:p>
                      <a:r>
                        <a:rPr lang="de-DE" sz="1400" dirty="0" err="1">
                          <a:effectLst/>
                        </a:rPr>
                        <a:t>Qan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disxraziyaları</a:t>
                      </a:r>
                      <a:endParaRPr lang="de-DE" sz="1400" dirty="0">
                        <a:effectLst/>
                      </a:endParaRPr>
                    </a:p>
                  </a:txBody>
                  <a:tcPr marL="2650" marR="2650" marT="2891" marB="2891"/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effectLst/>
                        </a:rPr>
                        <a:t>Hipereozinofiliya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 err="1">
                          <a:effectLst/>
                        </a:rPr>
                        <a:t>Esensial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Trombositemiya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 err="1">
                          <a:effectLst/>
                        </a:rPr>
                        <a:t>Mielofibroz</a:t>
                      </a:r>
                      <a:endParaRPr lang="de-DE" sz="1400" dirty="0">
                        <a:effectLst/>
                      </a:endParaRPr>
                    </a:p>
                  </a:txBody>
                  <a:tcPr marL="2650" marR="2650" marT="2891" marB="2891"/>
                </a:tc>
                <a:extLst>
                  <a:ext uri="{0D108BD9-81ED-4DB2-BD59-A6C34878D82A}">
                    <a16:rowId xmlns:a16="http://schemas.microsoft.com/office/drawing/2014/main" val="2622553553"/>
                  </a:ext>
                </a:extLst>
              </a:tr>
              <a:tr h="194662">
                <a:tc>
                  <a:txBody>
                    <a:bodyPr/>
                    <a:lstStyle/>
                    <a:p>
                      <a:r>
                        <a:rPr lang="de-DE" sz="1400" dirty="0" err="1">
                          <a:effectLst/>
                        </a:rPr>
                        <a:t>Hiperkoagulik</a:t>
                      </a:r>
                      <a:r>
                        <a:rPr lang="de-DE" sz="1400" dirty="0">
                          <a:effectLst/>
                        </a:rPr>
                        <a:t>  </a:t>
                      </a:r>
                      <a:r>
                        <a:rPr lang="de-DE" sz="1400" dirty="0" err="1">
                          <a:effectLst/>
                        </a:rPr>
                        <a:t>vəziyətlər</a:t>
                      </a:r>
                      <a:endParaRPr lang="de-DE" sz="1400" dirty="0">
                        <a:effectLst/>
                      </a:endParaRPr>
                    </a:p>
                  </a:txBody>
                  <a:tcPr marL="2650" marR="2650" marT="2891" marB="2891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Lupus </a:t>
                      </a:r>
                      <a:r>
                        <a:rPr lang="de-DE" sz="1400" dirty="0" err="1">
                          <a:effectLst/>
                        </a:rPr>
                        <a:t>antikoagulant</a:t>
                      </a:r>
                      <a:endParaRPr lang="de-DE" sz="1400" dirty="0">
                        <a:effectLst/>
                      </a:endParaRPr>
                    </a:p>
                  </a:txBody>
                  <a:tcPr marL="2650" marR="2650" marT="2891" marB="2891"/>
                </a:tc>
                <a:extLst>
                  <a:ext uri="{0D108BD9-81ED-4DB2-BD59-A6C34878D82A}">
                    <a16:rowId xmlns:a16="http://schemas.microsoft.com/office/drawing/2014/main" val="1282294434"/>
                  </a:ext>
                </a:extLst>
              </a:tr>
              <a:tr h="549767">
                <a:tc>
                  <a:txBody>
                    <a:bodyPr/>
                    <a:lstStyle/>
                    <a:p>
                      <a:r>
                        <a:rPr lang="de-DE" sz="1400" dirty="0" err="1">
                          <a:effectLst/>
                        </a:rPr>
                        <a:t>Dərmanlar</a:t>
                      </a:r>
                      <a:endParaRPr lang="de-DE" sz="1400" dirty="0">
                        <a:effectLst/>
                      </a:endParaRPr>
                    </a:p>
                  </a:txBody>
                  <a:tcPr marL="2650" marR="2650" marT="2891" marB="2891"/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effectLst/>
                        </a:rPr>
                        <a:t>Tamoksifen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 err="1">
                          <a:effectLst/>
                        </a:rPr>
                        <a:t>Eritropoetin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>
                          <a:effectLst/>
                        </a:rPr>
                        <a:t>Kokain </a:t>
                      </a:r>
                      <a:r>
                        <a:rPr lang="de-DE" sz="1400" dirty="0" err="1">
                          <a:effectLst/>
                        </a:rPr>
                        <a:t>istifadəsi</a:t>
                      </a:r>
                      <a:endParaRPr lang="de-DE" sz="1400" dirty="0">
                        <a:effectLst/>
                      </a:endParaRPr>
                    </a:p>
                  </a:txBody>
                  <a:tcPr marL="2650" marR="2650" marT="2891" marB="2891"/>
                </a:tc>
                <a:extLst>
                  <a:ext uri="{0D108BD9-81ED-4DB2-BD59-A6C34878D82A}">
                    <a16:rowId xmlns:a16="http://schemas.microsoft.com/office/drawing/2014/main" val="3237634606"/>
                  </a:ext>
                </a:extLst>
              </a:tr>
              <a:tr h="477719">
                <a:tc>
                  <a:txBody>
                    <a:bodyPr/>
                    <a:lstStyle/>
                    <a:p>
                      <a:r>
                        <a:rPr lang="de-DE" sz="1400" dirty="0" err="1">
                          <a:effectLst/>
                        </a:rPr>
                        <a:t>Qarışıq</a:t>
                      </a:r>
                      <a:endParaRPr lang="de-DE" sz="1400" dirty="0">
                        <a:effectLst/>
                      </a:endParaRPr>
                    </a:p>
                  </a:txBody>
                  <a:tcPr marL="2650" marR="2650" marT="2891" marB="2891"/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effectLst/>
                        </a:rPr>
                        <a:t>Feoxromosiyoma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>
                          <a:effectLst/>
                        </a:rPr>
                        <a:t>Kongenital </a:t>
                      </a:r>
                      <a:r>
                        <a:rPr lang="de-DE" sz="1400" dirty="0" err="1">
                          <a:effectLst/>
                        </a:rPr>
                        <a:t>hepatik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fibroz</a:t>
                      </a:r>
                      <a:endParaRPr lang="de-DE" sz="1400" dirty="0">
                        <a:effectLst/>
                      </a:endParaRPr>
                    </a:p>
                  </a:txBody>
                  <a:tcPr marL="2650" marR="2650" marT="2891" marB="2891"/>
                </a:tc>
                <a:extLst>
                  <a:ext uri="{0D108BD9-81ED-4DB2-BD59-A6C34878D82A}">
                    <a16:rowId xmlns:a16="http://schemas.microsoft.com/office/drawing/2014/main" val="1737658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840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1E9CD9-330F-7B1B-EB90-59D18BD9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87" y="286604"/>
            <a:ext cx="9505712" cy="976305"/>
          </a:xfrm>
        </p:spPr>
        <p:txBody>
          <a:bodyPr/>
          <a:lstStyle/>
          <a:p>
            <a:r>
              <a:rPr lang="de-DE" dirty="0" err="1"/>
              <a:t>Rəhbər</a:t>
            </a:r>
            <a:r>
              <a:rPr lang="de-DE" dirty="0"/>
              <a:t> </a:t>
            </a:r>
            <a:r>
              <a:rPr lang="de-DE" dirty="0" err="1"/>
              <a:t>tövsiyələrdə</a:t>
            </a:r>
            <a:r>
              <a:rPr lang="de-DE" dirty="0"/>
              <a:t> </a:t>
            </a:r>
            <a:r>
              <a:rPr lang="de-DE" dirty="0" err="1"/>
              <a:t>müalicənin</a:t>
            </a:r>
            <a:r>
              <a:rPr lang="de-DE" dirty="0"/>
              <a:t> </a:t>
            </a:r>
            <a:r>
              <a:rPr lang="de-DE"/>
              <a:t>yeri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9D5CE2-F8E9-BE3C-15B7-EB3CD8E85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694" y="1406683"/>
            <a:ext cx="9353517" cy="4764907"/>
          </a:xfrm>
        </p:spPr>
        <p:txBody>
          <a:bodyPr vert="horz" lIns="0" tIns="45720" rIns="0" bIns="45720" rtlCol="0" anchor="t">
            <a:normAutofit/>
          </a:bodyPr>
          <a:lstStyle/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2E2E2E"/>
                </a:solidFill>
                <a:latin typeface="NexusSerif"/>
              </a:rPr>
              <a:t>-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M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üalicəyə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ümumilikdə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cərrahi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müdaxilə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ilə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birgə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və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ya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tək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aparılan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antikoaqulant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terapiya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və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ya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sistemik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tromboliz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daxildir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.</a:t>
            </a:r>
            <a:endParaRPr lang="de-DE"/>
          </a:p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2E2E2E"/>
                </a:solidFill>
                <a:latin typeface="NexusSerif"/>
              </a:rPr>
              <a:t>-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Halhazırda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normal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atım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raksiyası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və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sol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mədəcik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trombu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olan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xəstələrdə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müalicə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üçün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vahid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rəhbər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tövsiyə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/Guideline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yoxdur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.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Bu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səbəbdən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müalicə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taktikasının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seçilməsi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üçün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atım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fraksiyası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azalmış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xəstələrdə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rast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gəlinən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sol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mədəcik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trombunun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müalicəsinə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istinadən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müalicə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taktikası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seçilə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bilər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.</a:t>
            </a:r>
          </a:p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- 2013 AHA STEMİ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və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2014 AHA/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 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American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Stroke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Association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stroke-prevention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rəhbər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tövsiyələrində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sol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mədəcik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tromu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zamanı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 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Vitamin K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antagonistləri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ilə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hədəf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İNR 2-2,5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olmaqla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3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aylıq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müalicə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tövsiyə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olunur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.</a:t>
            </a:r>
          </a:p>
          <a:p>
            <a:pPr marL="86360" indent="-86360">
              <a:buFont typeface="Wingdings"/>
              <a:buChar char="q"/>
            </a:pP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2017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 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ESC STEMİ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rəhbər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tövsiyələrində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OAK-la 6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aya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qədər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müalicə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tövsiyə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olunur</a:t>
            </a:r>
            <a:endParaRPr lang="de-DE" sz="2400" b="0" i="0" dirty="0">
              <a:solidFill>
                <a:srgbClr val="2E2E2E"/>
              </a:solidFill>
              <a:effectLst/>
              <a:latin typeface="NexusSerif"/>
            </a:endParaRPr>
          </a:p>
          <a:p>
            <a:pPr marL="86360" indent="-86360">
              <a:buFontTx/>
              <a:buChar char="-"/>
            </a:pPr>
            <a:endParaRPr lang="de-DE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4144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8CF5C-DAA8-6EDE-9ED6-78534E6AF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Yekun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C28DE4-D949-5926-B1D8-44C787DB1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- Sol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mədəcik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trombu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normal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atım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fraksiyası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olan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xəstələrdə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nadir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rast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gəlinir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lakin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yüksək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sayda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 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tromboembolik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ağırlaşmalarla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əlaqəlidir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.</a:t>
            </a:r>
            <a:endParaRPr lang="de-DE" sz="2400">
              <a:cs typeface="Calibri"/>
            </a:endParaRPr>
          </a:p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2E2E2E"/>
                </a:solidFill>
                <a:latin typeface="NexusSerif"/>
              </a:rPr>
              <a:t>-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Səbəb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tam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aydın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olmasa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da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əksər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xəstələrdə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 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malignizasiya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,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iltihabi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və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de-DE" sz="2400" dirty="0" err="1">
                <a:solidFill>
                  <a:srgbClr val="2E2E2E"/>
                </a:solidFill>
                <a:latin typeface="NexusSerif"/>
              </a:rPr>
              <a:t>trombik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vəziyətlər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altda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yatan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səbəblərdir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.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 </a:t>
            </a:r>
            <a:endParaRPr lang="de-DE" sz="2400" b="0" i="0" dirty="0">
              <a:solidFill>
                <a:srgbClr val="2E2E2E"/>
              </a:solidFill>
              <a:effectLst/>
              <a:latin typeface="NexusSerif"/>
            </a:endParaRPr>
          </a:p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2E2E2E"/>
                </a:solidFill>
                <a:latin typeface="NexusSerif"/>
              </a:rPr>
              <a:t>-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Bir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çox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xəstələrdə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təkrarlanan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tromblar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rast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gəldiyi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üçün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uzunmüddətli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antikoaqulyasiya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göstəriş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ola</a:t>
            </a:r>
            <a:r>
              <a:rPr lang="de-DE" sz="2400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de-DE" sz="2400" b="0" i="0" dirty="0" err="1">
                <a:solidFill>
                  <a:srgbClr val="2E2E2E"/>
                </a:solidFill>
                <a:effectLst/>
                <a:latin typeface="NexusSerif"/>
              </a:rPr>
              <a:t>bilər</a:t>
            </a:r>
            <a:r>
              <a:rPr lang="de-DE" sz="2400" dirty="0">
                <a:solidFill>
                  <a:srgbClr val="2E2E2E"/>
                </a:solidFill>
                <a:latin typeface="NexusSerif"/>
              </a:rPr>
              <a:t>. </a:t>
            </a:r>
            <a:endParaRPr lang="de-DE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5417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">
            <a:extLst>
              <a:ext uri="{FF2B5EF4-FFF2-40B4-BE49-F238E27FC236}">
                <a16:creationId xmlns:a16="http://schemas.microsoft.com/office/drawing/2014/main" id="{3B473CF7-10CC-41B9-0D8B-0B360E64F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22075" cy="642124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73FF503E-B431-F80F-17C3-D2B0BD70E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8" y="-80818"/>
            <a:ext cx="10409985" cy="2043546"/>
          </a:xfrm>
        </p:spPr>
        <p:txBody>
          <a:bodyPr>
            <a:normAutofit/>
          </a:bodyPr>
          <a:lstStyle/>
          <a:p>
            <a:r>
              <a:rPr lang="de-DE" sz="6000" b="1" dirty="0">
                <a:solidFill>
                  <a:schemeClr val="accent1">
                    <a:lumMod val="75000"/>
                  </a:schemeClr>
                </a:solidFill>
              </a:rPr>
              <a:t>Diqqətinizə </a:t>
            </a:r>
            <a:r>
              <a:rPr lang="de-DE" sz="6000" b="1" dirty="0" err="1">
                <a:solidFill>
                  <a:schemeClr val="accent1">
                    <a:lumMod val="75000"/>
                  </a:schemeClr>
                </a:solidFill>
              </a:rPr>
              <a:t>görə</a:t>
            </a:r>
            <a:r>
              <a:rPr lang="de-DE" sz="6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6000" b="1" dirty="0" err="1">
                <a:solidFill>
                  <a:schemeClr val="accent1">
                    <a:lumMod val="75000"/>
                  </a:schemeClr>
                </a:solidFill>
              </a:rPr>
              <a:t>təşəkkürlər</a:t>
            </a:r>
            <a:r>
              <a:rPr lang="de-DE" sz="6000" b="1" dirty="0">
                <a:solidFill>
                  <a:schemeClr val="accent1">
                    <a:lumMod val="75000"/>
                  </a:schemeClr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178703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40BA7-9773-4AB3-FB29-CF2228BA0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Giriş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10EC73-6668-07E4-F761-BDD8B3BC6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86360" indent="-86360" algn="just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Sol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mədəcik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trombu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əsasən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sol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mədəciyin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hipokineziya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akineziya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və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diskineziyası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olan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sahələrdə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endokardial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iltihabla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əlaqədar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olan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qan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durğunluğu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və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/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və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ya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endokardial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zədələnmə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nəticəsində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yaranır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. SMT- u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miokard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infarktının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ağırlaşması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 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ola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bilər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və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əsasən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geniş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ön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divar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Mİ-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larda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rast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gəlinir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.</a:t>
            </a:r>
            <a:endParaRPr lang="az-Latn-AZ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86360" indent="-86360" algn="just">
              <a:buFont typeface="Wingdings" panose="020F0502020204030204" pitchFamily="34" charset="0"/>
              <a:buChar char="q"/>
            </a:pP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Embolizasiya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riski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mural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trombla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ağırlaşmış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Mİ-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lı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və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antikoagulant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almayan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xəstələrdə</a:t>
            </a:r>
            <a:r>
              <a:rPr lang="az-Latn-A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10-20%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-dir.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Embolizasiya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riski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ilk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1-2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həftədə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ən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yüksək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olub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növbəti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3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ay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ərzində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rezidual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trombun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endotelizasiyasina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bağlı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olaraq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de-DE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azalır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.</a:t>
            </a:r>
            <a:r>
              <a:rPr lang="az-Latn-AZ" sz="18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 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5300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6D2456-E314-28A3-C637-847A3402B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Təqdimatın</a:t>
            </a:r>
            <a:r>
              <a:rPr lang="de-DE" dirty="0"/>
              <a:t> </a:t>
            </a:r>
            <a:r>
              <a:rPr lang="de-DE" dirty="0" err="1"/>
              <a:t>məqsədi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A45B48-FF8C-F2FF-9DA5-4DC0F006C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de-DE" sz="2400" dirty="0"/>
              <a:t>Sol </a:t>
            </a:r>
            <a:r>
              <a:rPr lang="de-DE" sz="2400" dirty="0" err="1"/>
              <a:t>mədəciyin</a:t>
            </a:r>
            <a:r>
              <a:rPr lang="de-DE" sz="2400" dirty="0"/>
              <a:t> normal </a:t>
            </a:r>
            <a:r>
              <a:rPr lang="de-DE" sz="2400" dirty="0" err="1"/>
              <a:t>atım</a:t>
            </a:r>
            <a:r>
              <a:rPr lang="de-DE" sz="2400" dirty="0"/>
              <a:t> </a:t>
            </a:r>
            <a:r>
              <a:rPr lang="de-DE" sz="2400" dirty="0" err="1"/>
              <a:t>fraksiyası</a:t>
            </a:r>
            <a:r>
              <a:rPr lang="de-DE" sz="2400" dirty="0"/>
              <a:t> </a:t>
            </a:r>
            <a:r>
              <a:rPr lang="de-DE" sz="2400" dirty="0" err="1"/>
              <a:t>və</a:t>
            </a:r>
            <a:r>
              <a:rPr lang="de-DE" sz="2400" dirty="0"/>
              <a:t> normal/ non-obstruktiv koronar </a:t>
            </a:r>
            <a:r>
              <a:rPr lang="de-DE" sz="2400" dirty="0" err="1"/>
              <a:t>qan</a:t>
            </a:r>
            <a:r>
              <a:rPr lang="de-DE" sz="2400" dirty="0"/>
              <a:t> </a:t>
            </a:r>
            <a:r>
              <a:rPr lang="de-DE" sz="2400" dirty="0" err="1"/>
              <a:t>dövranı</a:t>
            </a:r>
            <a:r>
              <a:rPr lang="de-DE" sz="2400" dirty="0"/>
              <a:t> </a:t>
            </a:r>
            <a:r>
              <a:rPr lang="de-DE" sz="2400" dirty="0" err="1"/>
              <a:t>olan</a:t>
            </a:r>
            <a:r>
              <a:rPr lang="de-DE" sz="2400" dirty="0"/>
              <a:t> </a:t>
            </a:r>
            <a:r>
              <a:rPr lang="de-DE" sz="2400" dirty="0" err="1"/>
              <a:t>xəstələrdə</a:t>
            </a:r>
            <a:r>
              <a:rPr lang="de-DE" sz="2400" dirty="0"/>
              <a:t>  </a:t>
            </a:r>
            <a:r>
              <a:rPr lang="de-DE" sz="2400" dirty="0" err="1"/>
              <a:t>yarana</a:t>
            </a:r>
            <a:r>
              <a:rPr lang="de-DE" sz="2400" dirty="0"/>
              <a:t> </a:t>
            </a:r>
            <a:r>
              <a:rPr lang="de-DE" sz="2400" dirty="0" err="1"/>
              <a:t>biləcək</a:t>
            </a:r>
            <a:r>
              <a:rPr lang="de-DE" sz="2400" dirty="0"/>
              <a:t> </a:t>
            </a:r>
            <a:r>
              <a:rPr lang="de-DE" sz="2400" dirty="0" err="1"/>
              <a:t>sol</a:t>
            </a:r>
            <a:r>
              <a:rPr lang="de-DE" sz="2400" dirty="0"/>
              <a:t> </a:t>
            </a:r>
            <a:r>
              <a:rPr lang="de-DE" sz="2400" dirty="0" err="1"/>
              <a:t>mədəcik</a:t>
            </a:r>
            <a:r>
              <a:rPr lang="de-DE" sz="2400" dirty="0"/>
              <a:t> </a:t>
            </a:r>
            <a:r>
              <a:rPr lang="de-DE" sz="2400" dirty="0" err="1"/>
              <a:t>trombu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642238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2A652-F389-EC75-A312-CF82846D3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Xəstə</a:t>
            </a:r>
            <a:r>
              <a:rPr lang="de-DE" dirty="0"/>
              <a:t> </a:t>
            </a:r>
            <a:r>
              <a:rPr lang="de-DE" dirty="0" err="1"/>
              <a:t>təqdimatı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9FA19F-7171-F375-167E-CD3E63FA1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47273"/>
            <a:ext cx="10369868" cy="3627726"/>
          </a:xfrm>
        </p:spPr>
        <p:txBody>
          <a:bodyPr vert="horz" lIns="0" tIns="45720" rIns="0" bIns="45720" rtlCol="0" anchor="t">
            <a:normAutofit/>
          </a:bodyPr>
          <a:lstStyle/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-52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yaşlı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qadın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xəstə</a:t>
            </a:r>
            <a:endParaRPr lang="de-DE" sz="2400" dirty="0">
              <a:solidFill>
                <a:srgbClr val="22222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atipik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döş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qəfəsi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ağrıları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əldə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və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ayaqda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olan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yeni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yaranan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nevroloji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defisit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şikayətləri</a:t>
            </a:r>
            <a:endParaRPr lang="de-DE" sz="2400" dirty="0">
              <a:solidFill>
                <a:srgbClr val="22222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Fizikal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müayinədə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AT 130/75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mmHg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nəbz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80/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dəq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EKQ-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də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normal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sinus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ritmi</a:t>
            </a:r>
            <a:endParaRPr lang="de-DE" sz="2400" dirty="0">
              <a:solidFill>
                <a:srgbClr val="22222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22222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- 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DM(-). HT(-). </a:t>
            </a:r>
            <a:endParaRPr lang="de-DE" sz="2400" dirty="0">
              <a:solidFill>
                <a:srgbClr val="22222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22222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-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ExoKQ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-da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sol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mədəciyin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apeksine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birləşmiş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iri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ölçülü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kütlə</a:t>
            </a:r>
            <a:r>
              <a:rPr lang="de-DE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tromb</a:t>
            </a:r>
            <a:endParaRPr lang="de-DE" sz="2400" dirty="0">
              <a:solidFill>
                <a:srgbClr val="22222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78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4E341-FD58-CEB7-6B08-A94F39992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Exokardioqrafiya</a:t>
            </a:r>
            <a:endParaRPr lang="de-DE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AF040B78-FCC5-29C3-7978-17AF7670E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" y="1737361"/>
            <a:ext cx="6523182" cy="4313142"/>
          </a:xfrm>
        </p:spPr>
      </p:pic>
    </p:spTree>
    <p:extLst>
      <p:ext uri="{BB962C8B-B14F-4D97-AF65-F5344CB8AC3E}">
        <p14:creationId xmlns:p14="http://schemas.microsoft.com/office/powerpoint/2010/main" val="2557237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43DA86-832D-E3BE-3A2E-94085EB23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87" y="286605"/>
            <a:ext cx="9505712" cy="1148106"/>
          </a:xfrm>
        </p:spPr>
        <p:txBody>
          <a:bodyPr/>
          <a:lstStyle/>
          <a:p>
            <a:r>
              <a:rPr lang="de-DE" dirty="0" err="1"/>
              <a:t>Exokardioqrafiya</a:t>
            </a:r>
            <a:endParaRPr lang="de-DE" dirty="0"/>
          </a:p>
        </p:txBody>
      </p:sp>
      <p:pic>
        <p:nvPicPr>
          <p:cNvPr id="7" name="trim.FD907AB4-C491-48A1-8FD4-4E474D538405">
            <a:hlinkClick r:id="" action="ppaction://media"/>
            <a:extLst>
              <a:ext uri="{FF2B5EF4-FFF2-40B4-BE49-F238E27FC236}">
                <a16:creationId xmlns:a16="http://schemas.microsoft.com/office/drawing/2014/main" id="{7BF2D3A3-8882-4C71-AE96-6DE4FB1D55E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019" y="1780493"/>
            <a:ext cx="5504339" cy="4606080"/>
          </a:xfrm>
        </p:spPr>
      </p:pic>
    </p:spTree>
    <p:extLst>
      <p:ext uri="{BB962C8B-B14F-4D97-AF65-F5344CB8AC3E}">
        <p14:creationId xmlns:p14="http://schemas.microsoft.com/office/powerpoint/2010/main" val="217810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DFC96-774B-2D62-6C1F-E0A0216B3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Təsvir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F844A9-CC9A-68DE-74D1-1F10665A3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lnSpcReduction="10000"/>
          </a:bodyPr>
          <a:lstStyle/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222222"/>
                </a:solidFill>
                <a:latin typeface="Arial"/>
                <a:ea typeface="Arial" panose="020B0604020202020204" pitchFamily="34" charset="0"/>
                <a:cs typeface="Arial"/>
              </a:rPr>
              <a:t>- 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Koronar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angioqrafiyada</a:t>
            </a:r>
            <a:r>
              <a:rPr lang="de-DE" sz="2400" dirty="0">
                <a:solidFill>
                  <a:srgbClr val="222222"/>
                </a:solidFill>
                <a:latin typeface="Arial"/>
                <a:ea typeface="Arial" panose="020B0604020202020204" pitchFamily="34" charset="0"/>
                <a:cs typeface="Arial"/>
              </a:rPr>
              <a:t> 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koronar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damarlarda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hemodinamik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əhəmiyyətli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darlıq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aşkarlanmamışdır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.</a:t>
            </a:r>
            <a:endParaRPr lang="de-DE" dirty="0"/>
          </a:p>
          <a:p>
            <a:pPr marL="0" indent="0">
              <a:buNone/>
            </a:pPr>
            <a:endParaRPr lang="de-DE" sz="2400" dirty="0">
              <a:solidFill>
                <a:srgbClr val="222222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</a:endParaRPr>
          </a:p>
          <a:p>
            <a:pPr marL="86360" indent="-86360">
              <a:buFont typeface="Wingdings" panose="020F0502020204030204" pitchFamily="34" charset="0"/>
              <a:buChar char="q"/>
            </a:pPr>
            <a:r>
              <a:rPr lang="de-DE" sz="2400" dirty="0">
                <a:solidFill>
                  <a:srgbClr val="222222"/>
                </a:solidFill>
                <a:latin typeface="Arial"/>
                <a:ea typeface="Arial" panose="020B0604020202020204" pitchFamily="34" charset="0"/>
                <a:cs typeface="Arial"/>
              </a:rPr>
              <a:t>-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İcra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olunan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Kardiak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-MRT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müayinəsi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zamanı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sol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mədəcikdə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kontrast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madd</a:t>
            </a:r>
            <a:r>
              <a:rPr lang="az-Latn-AZ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ə vurulduqdan sonra 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T1-FGE-IR </a:t>
            </a:r>
            <a:r>
              <a:rPr lang="az-Latn-AZ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rejimdə apikal seqmentlərdə divar qalınlığından </a:t>
            </a:r>
            <a:r>
              <a:rPr lang="en-US" sz="2400" dirty="0">
                <a:solidFill>
                  <a:srgbClr val="222222"/>
                </a:solidFill>
                <a:latin typeface="Arial"/>
                <a:ea typeface="Arial" panose="020B0604020202020204" pitchFamily="34" charset="0"/>
                <a:cs typeface="Arial"/>
              </a:rPr>
              <a:t>&gt;75% </a:t>
            </a:r>
            <a:r>
              <a:rPr lang="az-Latn-AZ" sz="2400" dirty="0">
                <a:solidFill>
                  <a:srgbClr val="222222"/>
                </a:solidFill>
                <a:latin typeface="Arial"/>
                <a:ea typeface="Arial" panose="020B0604020202020204" pitchFamily="34" charset="0"/>
                <a:cs typeface="Arial"/>
              </a:rPr>
              <a:t>əhatə edən kontrast maddə toplanması-pattern işemik və</a:t>
            </a:r>
            <a:r>
              <a:rPr lang="en-US" sz="2400" dirty="0">
                <a:solidFill>
                  <a:srgbClr val="222222"/>
                </a:solidFill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az-Latn-AZ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49x 9mm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ölçülü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hipointens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kütlə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izlənmişdir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. Sol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mədəcikdəki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kütlə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3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aydan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az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əmələ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gəlmiş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/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yeni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tromb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kimi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de-DE" sz="2400" dirty="0" err="1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qiymətləndirilmişdir</a:t>
            </a:r>
            <a:r>
              <a:rPr lang="de-DE" sz="24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.</a:t>
            </a:r>
            <a:r>
              <a:rPr lang="de-DE" sz="3200" dirty="0">
                <a:solidFill>
                  <a:srgbClr val="222222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br>
              <a:rPr lang="de-DE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DE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788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4DA8C-08C1-05C2-D617-9A7C8EA4A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Koronar </a:t>
            </a:r>
            <a:r>
              <a:rPr lang="de-DE" dirty="0" err="1"/>
              <a:t>Angioqrafiya</a:t>
            </a:r>
            <a:endParaRPr lang="de-DE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A3E8EFC0-FFFF-E039-F6F1-2B0299144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96" y="1831886"/>
            <a:ext cx="7913557" cy="4022725"/>
          </a:xfrm>
        </p:spPr>
      </p:pic>
    </p:spTree>
    <p:extLst>
      <p:ext uri="{BB962C8B-B14F-4D97-AF65-F5344CB8AC3E}">
        <p14:creationId xmlns:p14="http://schemas.microsoft.com/office/powerpoint/2010/main" val="1784998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2EC6CD-788E-4049-2EDB-E5C7A48A6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Kardiak</a:t>
            </a:r>
            <a:r>
              <a:rPr lang="de-DE" dirty="0"/>
              <a:t> MRT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657E34D8-8BE0-F50A-CB3F-23E327431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46" y="1885480"/>
            <a:ext cx="2340623" cy="2292855"/>
          </a:xfr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1ED1F1FB-BAB1-8594-6C33-6F14015C3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85" y="1885480"/>
            <a:ext cx="2350325" cy="2292856"/>
          </a:xfrm>
          <a:prstGeom prst="rect">
            <a:avLst/>
          </a:prstGeo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B8789213-F2F4-6AE7-1112-13CF0B2BF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992" y="1812707"/>
            <a:ext cx="24479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02012"/>
      </p:ext>
    </p:extLst>
  </p:cSld>
  <p:clrMapOvr>
    <a:masterClrMapping/>
  </p:clrMapOvr>
</p:sld>
</file>

<file path=ppt/theme/theme1.xml><?xml version="1.0" encoding="utf-8"?>
<a:theme xmlns:a="http://schemas.openxmlformats.org/drawingml/2006/main" name="Geçmişe bakış">
  <a:themeElements>
    <a:clrScheme name="Geçmişe bakış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2626</TotalTime>
  <Words>649</Words>
  <Application>Microsoft Office PowerPoint</Application>
  <PresentationFormat>Custom</PresentationFormat>
  <Paragraphs>62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NexusSerif</vt:lpstr>
      <vt:lpstr>Times New Roman</vt:lpstr>
      <vt:lpstr>Wingdings</vt:lpstr>
      <vt:lpstr>Geçmişe bakış</vt:lpstr>
      <vt:lpstr>PowerPoint Presentation</vt:lpstr>
      <vt:lpstr>Giriş</vt:lpstr>
      <vt:lpstr>Təqdimatın məqsədi</vt:lpstr>
      <vt:lpstr>Xəstə təqdimatı</vt:lpstr>
      <vt:lpstr>Exokardioqrafiya</vt:lpstr>
      <vt:lpstr>Exokardioqrafiya</vt:lpstr>
      <vt:lpstr>Təsvir</vt:lpstr>
      <vt:lpstr>Koronar Angioqrafiya</vt:lpstr>
      <vt:lpstr>Kardiak MRT</vt:lpstr>
      <vt:lpstr>Kardiak MRT</vt:lpstr>
      <vt:lpstr>Müalicə</vt:lpstr>
      <vt:lpstr>Müzakirə</vt:lpstr>
      <vt:lpstr>Hematoloji dəyərləndirmə</vt:lpstr>
      <vt:lpstr>Normal (və ya nonobstruktiv) koronar arteriyalar və normal LVEF olanlarda indiyə qədər qeydə alınmış xəstəliklər</vt:lpstr>
      <vt:lpstr>Rəhbər tövsiyələrdə müalicənin yeri</vt:lpstr>
      <vt:lpstr>Yekun</vt:lpstr>
      <vt:lpstr>Diqqətinizə görə təşəkkürlər!!!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wadmin</dc:creator>
  <cp:lastModifiedBy>User</cp:lastModifiedBy>
  <cp:revision>407</cp:revision>
  <dcterms:created xsi:type="dcterms:W3CDTF">2020-01-13T16:38:07Z</dcterms:created>
  <dcterms:modified xsi:type="dcterms:W3CDTF">2022-12-10T13:07:23Z</dcterms:modified>
</cp:coreProperties>
</file>